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80" r:id="rId3"/>
    <p:sldId id="281" r:id="rId4"/>
    <p:sldId id="264" r:id="rId5"/>
    <p:sldId id="265" r:id="rId6"/>
    <p:sldId id="266" r:id="rId7"/>
    <p:sldId id="282" r:id="rId8"/>
    <p:sldId id="267" r:id="rId9"/>
    <p:sldId id="269" r:id="rId10"/>
    <p:sldId id="268" r:id="rId11"/>
    <p:sldId id="272" r:id="rId12"/>
    <p:sldId id="285" r:id="rId13"/>
    <p:sldId id="273" r:id="rId14"/>
    <p:sldId id="274" r:id="rId15"/>
    <p:sldId id="275" r:id="rId16"/>
    <p:sldId id="283" r:id="rId17"/>
    <p:sldId id="286" r:id="rId18"/>
    <p:sldId id="284" r:id="rId19"/>
    <p:sldId id="291" r:id="rId20"/>
    <p:sldId id="288" r:id="rId21"/>
    <p:sldId id="290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8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79898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 more information at trails-end.com. </a:t>
            </a:r>
          </a:p>
        </p:txBody>
      </p:sp>
    </p:spTree>
    <p:extLst>
      <p:ext uri="{BB962C8B-B14F-4D97-AF65-F5344CB8AC3E}">
        <p14:creationId xmlns:p14="http://schemas.microsoft.com/office/powerpoint/2010/main" val="4083449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 more information at trails-end.com. </a:t>
            </a:r>
          </a:p>
        </p:txBody>
      </p:sp>
    </p:spTree>
    <p:extLst>
      <p:ext uri="{BB962C8B-B14F-4D97-AF65-F5344CB8AC3E}">
        <p14:creationId xmlns:p14="http://schemas.microsoft.com/office/powerpoint/2010/main" val="360402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Show this slide – and then actually Register an online page rather than showing this slide (emphasize easy and quick)</a:t>
            </a:r>
          </a:p>
        </p:txBody>
      </p:sp>
    </p:spTree>
    <p:extLst>
      <p:ext uri="{BB962C8B-B14F-4D97-AF65-F5344CB8AC3E}">
        <p14:creationId xmlns:p14="http://schemas.microsoft.com/office/powerpoint/2010/main" val="391406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 more information at trails-end.com. </a:t>
            </a:r>
          </a:p>
        </p:txBody>
      </p:sp>
    </p:spTree>
    <p:extLst>
      <p:ext uri="{BB962C8B-B14F-4D97-AF65-F5344CB8AC3E}">
        <p14:creationId xmlns:p14="http://schemas.microsoft.com/office/powerpoint/2010/main" val="233655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6"/>
          <p:cNvSpPr/>
          <p:nvPr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49600" y="6050036"/>
            <a:ext cx="8686800" cy="68580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09584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19169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28754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3833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3149600" y="3124200"/>
            <a:ext cx="8636000" cy="2717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 cap="all">
                <a:solidFill>
                  <a:srgbClr val="DEF5FA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53397" y="252730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DEF5FA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2743200"/>
            <a:ext cx="9497485" cy="1673226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426708" indent="60959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426708" indent="48766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426708" indent="1097252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426708" indent="1706837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Rectangle 6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4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5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828" y="1841819"/>
            <a:ext cx="535544" cy="523241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5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6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2800" y="1803401"/>
            <a:ext cx="5181600" cy="4358166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0000"/>
              <a:buFontTx/>
              <a:buChar char="◻"/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896448" indent="-408780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0000"/>
              <a:buFontTx/>
              <a:buChar char=""/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300447" indent="-386069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1969427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579012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57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58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816863" y="157479"/>
            <a:ext cx="10871201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2800" y="2559756"/>
            <a:ext cx="5181600" cy="3505201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0000"/>
              <a:buFontTx/>
              <a:buChar char="◻"/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896448" indent="-408780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0000"/>
              <a:buFontTx/>
              <a:buChar char=""/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300447" indent="-386069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1969427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579012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12800" y="1816382"/>
            <a:ext cx="5181600" cy="707137"/>
          </a:xfrm>
          <a:prstGeom prst="rect">
            <a:avLst/>
          </a:prstGeom>
          <a:solidFill>
            <a:srgbClr val="FF0000"/>
          </a:solidFill>
        </p:spPr>
        <p:txBody>
          <a:bodyPr anchor="ctr"/>
          <a:lstStyle/>
          <a:p>
            <a:pPr marL="426708" indent="-42670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6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62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00800" y="1816382"/>
            <a:ext cx="5181600" cy="707137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marL="426708" indent="-42670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6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71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72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6272530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89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90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2800" y="1905000"/>
            <a:ext cx="2133600" cy="4165600"/>
          </a:xfrm>
          <a:prstGeom prst="rect">
            <a:avLst/>
          </a:prstGeom>
          <a:solidFill>
            <a:srgbClr val="FF0000"/>
          </a:solidFill>
          <a:ln w="50800" cap="sq">
            <a:solidFill>
              <a:srgbClr val="FF0000"/>
            </a:solidFill>
            <a:miter lim="800000"/>
          </a:ln>
        </p:spPr>
        <p:txBody>
          <a:bodyPr lIns="91439" tIns="91439" rIns="91439" bIns="91439"/>
          <a:lstStyle>
            <a:lvl1pPr marL="0" indent="0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487668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914377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523962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133546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1449115"/>
            <a:ext cx="711200" cy="342266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square"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icture Placeholder 2"/>
          <p:cNvSpPr>
            <a:spLocks noGrp="1"/>
          </p:cNvSpPr>
          <p:nvPr>
            <p:ph type="pic" idx="13"/>
          </p:nvPr>
        </p:nvSpPr>
        <p:spPr>
          <a:xfrm>
            <a:off x="2076891" y="0"/>
            <a:ext cx="10115109" cy="455980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33600" y="5486400"/>
            <a:ext cx="9753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48766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914377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523962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133546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Rectangle 7"/>
          <p:cNvSpPr/>
          <p:nvPr/>
        </p:nvSpPr>
        <p:spPr>
          <a:xfrm>
            <a:off x="-12192" y="4572000"/>
            <a:ext cx="12192001" cy="8869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3" name="Rectangle 8"/>
          <p:cNvSpPr/>
          <p:nvPr/>
        </p:nvSpPr>
        <p:spPr>
          <a:xfrm>
            <a:off x="-12193" y="4663440"/>
            <a:ext cx="1950722" cy="713233"/>
          </a:xfrm>
          <a:prstGeom prst="rect">
            <a:avLst/>
          </a:prstGeom>
          <a:solidFill>
            <a:srgbClr val="FF0000"/>
          </a:solidFill>
          <a:ln w="50800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4" name="Rectangle 9"/>
          <p:cNvSpPr/>
          <p:nvPr/>
        </p:nvSpPr>
        <p:spPr>
          <a:xfrm>
            <a:off x="2060448" y="4654296"/>
            <a:ext cx="10119360" cy="713233"/>
          </a:xfrm>
          <a:prstGeom prst="rect">
            <a:avLst/>
          </a:prstGeom>
          <a:solidFill>
            <a:srgbClr val="0070C0"/>
          </a:solidFill>
          <a:ln w="50800" cap="rnd">
            <a:solidFill>
              <a:srgbClr val="0070C0"/>
            </a:solidFill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2133600" y="4724400"/>
            <a:ext cx="9753600" cy="609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06" name="Rectangle 10"/>
          <p:cNvSpPr/>
          <p:nvPr/>
        </p:nvSpPr>
        <p:spPr>
          <a:xfrm>
            <a:off x="1930400" y="0"/>
            <a:ext cx="134113" cy="686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3725" y="4692968"/>
            <a:ext cx="602950" cy="612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7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15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16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idx="1"/>
          </p:nvPr>
        </p:nvSpPr>
        <p:spPr>
          <a:xfrm>
            <a:off x="816863" y="1803400"/>
            <a:ext cx="10871201" cy="4323080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0000"/>
              <a:buFontTx/>
              <a:buChar char="◻"/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896448" indent="-408780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0000"/>
              <a:buFontTx/>
              <a:buChar char=""/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300447" indent="-386069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1969427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579012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6"/>
          <p:cNvSpPr/>
          <p:nvPr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49600" y="6050036"/>
            <a:ext cx="8686800" cy="68580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609584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1219169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828754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43833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3149600" y="3124200"/>
            <a:ext cx="8636000" cy="2717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 cap="all">
                <a:solidFill>
                  <a:srgbClr val="DEF5FA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53397" y="252730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DEF5FA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37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38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1803400"/>
            <a:ext cx="10871200" cy="4368800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0000"/>
              <a:buFontTx/>
              <a:buChar char="◻"/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896448" indent="-408780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0000"/>
              <a:buFontTx/>
              <a:buChar char=""/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300447" indent="-386069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1969427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579012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2743200"/>
            <a:ext cx="9497485" cy="1673226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426708" indent="60959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426708" indent="48766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426708" indent="1097252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426708" indent="1706837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7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Rectangle 6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50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51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828" y="1841819"/>
            <a:ext cx="535544" cy="523241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61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62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2800" y="1803401"/>
            <a:ext cx="5181600" cy="4358166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0000"/>
              <a:buFontTx/>
              <a:buChar char="◻"/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896448" indent="-408780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0000"/>
              <a:buFontTx/>
              <a:buChar char=""/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300447" indent="-386069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1969427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579012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73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74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816863" y="157479"/>
            <a:ext cx="10871201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2800" y="2559756"/>
            <a:ext cx="5181600" cy="3505201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0000"/>
              <a:buFontTx/>
              <a:buChar char="◻"/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896448" indent="-408780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0000"/>
              <a:buFontTx/>
              <a:buChar char=""/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300447" indent="-386069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1969427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579012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12800" y="1816382"/>
            <a:ext cx="5181600" cy="707137"/>
          </a:xfrm>
          <a:prstGeom prst="rect">
            <a:avLst/>
          </a:prstGeom>
          <a:solidFill>
            <a:srgbClr val="FF0000"/>
          </a:solidFill>
        </p:spPr>
        <p:txBody>
          <a:bodyPr anchor="ctr"/>
          <a:lstStyle/>
          <a:p>
            <a:pPr marL="426708" indent="-42670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6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7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00800" y="1816382"/>
            <a:ext cx="5181600" cy="707137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/>
          <a:p>
            <a:pPr marL="426708" indent="-42670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6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87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88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6272530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05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06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3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2800" y="1905000"/>
            <a:ext cx="2133600" cy="4165600"/>
          </a:xfrm>
          <a:prstGeom prst="rect">
            <a:avLst/>
          </a:prstGeom>
          <a:solidFill>
            <a:srgbClr val="FF0000"/>
          </a:solidFill>
          <a:ln w="50800" cap="sq">
            <a:solidFill>
              <a:srgbClr val="FF0000"/>
            </a:solidFill>
            <a:miter lim="800000"/>
          </a:ln>
        </p:spPr>
        <p:txBody>
          <a:bodyPr lIns="91439" tIns="91439" rIns="91439" bIns="91439"/>
          <a:lstStyle>
            <a:lvl1pPr marL="0" indent="0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487668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914377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523962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133546">
              <a:lnSpc>
                <a:spcPct val="100000"/>
              </a:lnSpc>
              <a:spcBef>
                <a:spcPts val="130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1449115"/>
            <a:ext cx="711200" cy="342266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square"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icture Placeholder 2"/>
          <p:cNvSpPr>
            <a:spLocks noGrp="1"/>
          </p:cNvSpPr>
          <p:nvPr>
            <p:ph type="pic" idx="13"/>
          </p:nvPr>
        </p:nvSpPr>
        <p:spPr>
          <a:xfrm>
            <a:off x="2076891" y="0"/>
            <a:ext cx="10115109" cy="455980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33600" y="5486400"/>
            <a:ext cx="9753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487668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914377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1523962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2133546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8" name="Rectangle 7"/>
          <p:cNvSpPr/>
          <p:nvPr/>
        </p:nvSpPr>
        <p:spPr>
          <a:xfrm>
            <a:off x="-12192" y="4572000"/>
            <a:ext cx="12192001" cy="8869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19" name="Rectangle 8"/>
          <p:cNvSpPr/>
          <p:nvPr/>
        </p:nvSpPr>
        <p:spPr>
          <a:xfrm>
            <a:off x="-12193" y="4663440"/>
            <a:ext cx="1950722" cy="713233"/>
          </a:xfrm>
          <a:prstGeom prst="rect">
            <a:avLst/>
          </a:prstGeom>
          <a:solidFill>
            <a:srgbClr val="FF0000"/>
          </a:solidFill>
          <a:ln w="50800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20" name="Rectangle 9"/>
          <p:cNvSpPr/>
          <p:nvPr/>
        </p:nvSpPr>
        <p:spPr>
          <a:xfrm>
            <a:off x="2060448" y="4654296"/>
            <a:ext cx="10119360" cy="713233"/>
          </a:xfrm>
          <a:prstGeom prst="rect">
            <a:avLst/>
          </a:prstGeom>
          <a:solidFill>
            <a:srgbClr val="0070C0"/>
          </a:solidFill>
          <a:ln w="50800" cap="rnd">
            <a:solidFill>
              <a:srgbClr val="0070C0"/>
            </a:solidFill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2133600" y="4724400"/>
            <a:ext cx="9753600" cy="609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7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322" name="Rectangle 10"/>
          <p:cNvSpPr/>
          <p:nvPr/>
        </p:nvSpPr>
        <p:spPr>
          <a:xfrm>
            <a:off x="1930400" y="0"/>
            <a:ext cx="134113" cy="686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3725" y="4692968"/>
            <a:ext cx="602950" cy="612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7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6"/>
          <p:cNvSpPr/>
          <p:nvPr/>
        </p:nvSpPr>
        <p:spPr>
          <a:xfrm>
            <a:off x="0" y="1460226"/>
            <a:ext cx="12192000" cy="320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31" name="Rectangle 7"/>
          <p:cNvSpPr/>
          <p:nvPr/>
        </p:nvSpPr>
        <p:spPr>
          <a:xfrm>
            <a:off x="0" y="1505947"/>
            <a:ext cx="711200" cy="228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32" name="Rectangle 8"/>
          <p:cNvSpPr/>
          <p:nvPr/>
        </p:nvSpPr>
        <p:spPr>
          <a:xfrm>
            <a:off x="787400" y="1505947"/>
            <a:ext cx="11404600" cy="22860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33" name="Title Text"/>
          <p:cNvSpPr txBox="1">
            <a:spLocks noGrp="1"/>
          </p:cNvSpPr>
          <p:nvPr>
            <p:ph type="title"/>
          </p:nvPr>
        </p:nvSpPr>
        <p:spPr>
          <a:xfrm>
            <a:off x="812800" y="157479"/>
            <a:ext cx="10871200" cy="134112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600">
                <a:solidFill>
                  <a:srgbClr val="464646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Title Text</a:t>
            </a:r>
          </a:p>
        </p:txBody>
      </p:sp>
      <p:sp>
        <p:nvSpPr>
          <p:cNvPr id="334" name="Body Level One…"/>
          <p:cNvSpPr txBox="1">
            <a:spLocks noGrp="1"/>
          </p:cNvSpPr>
          <p:nvPr>
            <p:ph type="body" idx="1"/>
          </p:nvPr>
        </p:nvSpPr>
        <p:spPr>
          <a:xfrm>
            <a:off x="816863" y="1803400"/>
            <a:ext cx="10871201" cy="4323080"/>
          </a:xfrm>
          <a:prstGeom prst="rect">
            <a:avLst/>
          </a:prstGeom>
        </p:spPr>
        <p:txBody>
          <a:bodyPr/>
          <a:lstStyle>
            <a:lvl1pPr marL="426708" indent="-426708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0000"/>
              <a:buFontTx/>
              <a:buChar char="◻"/>
              <a:defRPr sz="3800">
                <a:latin typeface="Tw Cen MT"/>
                <a:ea typeface="Tw Cen MT"/>
                <a:cs typeface="Tw Cen MT"/>
                <a:sym typeface="Tw Cen MT"/>
              </a:defRPr>
            </a:lvl1pPr>
            <a:lvl2pPr marL="896448" indent="-408780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0000"/>
              <a:buFontTx/>
              <a:buChar char=""/>
              <a:defRPr sz="3800">
                <a:latin typeface="Tw Cen MT"/>
                <a:ea typeface="Tw Cen MT"/>
                <a:cs typeface="Tw Cen MT"/>
                <a:sym typeface="Tw Cen MT"/>
              </a:defRPr>
            </a:lvl2pPr>
            <a:lvl3pPr marL="1300447" indent="-386069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3pPr>
            <a:lvl4pPr marL="1969427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7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4pPr>
            <a:lvl5pPr marL="2579012" indent="-445465">
              <a:lnSpc>
                <a:spcPct val="100000"/>
              </a:lnSpc>
              <a:spcBef>
                <a:spcPts val="900"/>
              </a:spcBef>
              <a:buClr>
                <a:srgbClr val="FF0000"/>
              </a:buClr>
              <a:buSzPct val="65000"/>
              <a:buFontTx/>
              <a:buChar char="■"/>
              <a:defRPr sz="38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2197" y="1453878"/>
            <a:ext cx="346806" cy="3327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"/><Relationship Id="rId3" Type="http://schemas.openxmlformats.org/officeDocument/2006/relationships/image" Target="../media/image4.tif"/><Relationship Id="rId7" Type="http://schemas.openxmlformats.org/officeDocument/2006/relationships/image" Target="../media/image8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tif"/><Relationship Id="rId5" Type="http://schemas.openxmlformats.org/officeDocument/2006/relationships/image" Target="../media/image6.png"/><Relationship Id="rId4" Type="http://schemas.openxmlformats.org/officeDocument/2006/relationships/image" Target="../media/image5.ti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jleone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/>
          <p:nvPr/>
        </p:nvSpPr>
        <p:spPr>
          <a:xfrm>
            <a:off x="1115568" y="1949444"/>
            <a:ext cx="9966960" cy="303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 defTabSz="822959">
              <a:lnSpc>
                <a:spcPct val="90000"/>
              </a:lnSpc>
              <a:defRPr sz="8639">
                <a:latin typeface="Arial Black"/>
                <a:ea typeface="Arial Black"/>
                <a:cs typeface="Arial Black"/>
                <a:sym typeface="Arial Black"/>
              </a:defRPr>
            </a:pPr>
            <a:r>
              <a:t>Pack 140</a:t>
            </a:r>
            <a:endParaRPr sz="5400"/>
          </a:p>
          <a:p>
            <a:pPr algn="ctr" defTabSz="822959">
              <a:lnSpc>
                <a:spcPct val="90000"/>
              </a:lnSpc>
              <a:defRPr sz="8639">
                <a:latin typeface="Arial Black"/>
                <a:ea typeface="Arial Black"/>
                <a:cs typeface="Arial Black"/>
                <a:sym typeface="Arial Black"/>
              </a:defRPr>
            </a:pPr>
            <a:r>
              <a:t>Popcorn Kickoff</a:t>
            </a:r>
          </a:p>
        </p:txBody>
      </p:sp>
      <p:sp>
        <p:nvSpPr>
          <p:cNvPr id="345" name="Rectangle 5"/>
          <p:cNvSpPr/>
          <p:nvPr/>
        </p:nvSpPr>
        <p:spPr>
          <a:xfrm>
            <a:off x="-9144" y="5662219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Rectangle 6"/>
          <p:cNvSpPr/>
          <p:nvPr/>
        </p:nvSpPr>
        <p:spPr>
          <a:xfrm>
            <a:off x="2359151" y="5655362"/>
            <a:ext cx="9832849" cy="534925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288" y="161372"/>
            <a:ext cx="3065320" cy="1591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597680">
            <a:off x="919141" y="2032586"/>
            <a:ext cx="1128771" cy="141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597680">
            <a:off x="7786786" y="470003"/>
            <a:ext cx="1128771" cy="1414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597680">
            <a:off x="10979470" y="2614374"/>
            <a:ext cx="1128771" cy="1414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040D"/>
                </a:solidFill>
              </a:defRPr>
            </a:pPr>
            <a:endParaRPr/>
          </a:p>
        </p:txBody>
      </p:sp>
      <p:sp>
        <p:nvSpPr>
          <p:cNvPr id="476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Title 1"/>
          <p:cNvSpPr txBox="1">
            <a:spLocks noGrp="1"/>
          </p:cNvSpPr>
          <p:nvPr>
            <p:ph type="title"/>
          </p:nvPr>
        </p:nvSpPr>
        <p:spPr>
          <a:xfrm>
            <a:off x="601495" y="733220"/>
            <a:ext cx="10058401" cy="1609346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b="1" u="sng" dirty="0"/>
              <a:t>Key </a:t>
            </a:r>
            <a:r>
              <a:rPr b="1" u="sng" dirty="0" smtClean="0"/>
              <a:t>Dates</a:t>
            </a:r>
            <a:r>
              <a:rPr lang="en-US" b="1" u="sng" dirty="0" smtClean="0"/>
              <a:t> </a:t>
            </a:r>
            <a:endParaRPr b="1" u="sng" dirty="0"/>
          </a:p>
        </p:txBody>
      </p:sp>
      <p:sp>
        <p:nvSpPr>
          <p:cNvPr id="478" name="Text Box 4"/>
          <p:cNvSpPr txBox="1"/>
          <p:nvPr/>
        </p:nvSpPr>
        <p:spPr>
          <a:xfrm>
            <a:off x="606547" y="2161282"/>
            <a:ext cx="11407034" cy="51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0D1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41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Take </a:t>
            </a:r>
            <a:r>
              <a:rPr lang="en-US" sz="41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&amp; Sell Popcorn Pickup:	</a:t>
            </a:r>
            <a:r>
              <a:rPr lang="en-US" sz="41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September 30</a:t>
            </a:r>
            <a:r>
              <a:rPr lang="en-US" sz="4100" baseline="300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th</a:t>
            </a:r>
            <a:endParaRPr lang="en-US" sz="4100" dirty="0" smtClean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>
              <a:defRPr sz="2400">
                <a:solidFill>
                  <a:srgbClr val="FF0D1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41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Harvest Fest </a:t>
            </a:r>
            <a:r>
              <a:rPr lang="en-US" sz="41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Show-n-Sell:		October </a:t>
            </a:r>
            <a:r>
              <a:rPr lang="en-US" sz="41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13th-14th</a:t>
            </a:r>
          </a:p>
          <a:p>
            <a:pPr>
              <a:defRPr sz="2400">
                <a:solidFill>
                  <a:srgbClr val="FF0D1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en-US" sz="4400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0D1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41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Take &amp; Sell </a:t>
            </a:r>
            <a:r>
              <a:rPr lang="en-US" sz="41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Popcorn Return:	October 21</a:t>
            </a:r>
            <a:r>
              <a:rPr lang="en-US" sz="4100" baseline="300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st</a:t>
            </a:r>
            <a:endParaRPr lang="en-US" sz="4100" dirty="0" smtClean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>
              <a:defRPr sz="2400">
                <a:solidFill>
                  <a:srgbClr val="FF0D1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41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Orders &amp; Money Due:		October 21</a:t>
            </a:r>
            <a:r>
              <a:rPr lang="en-US" sz="4100" baseline="300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st</a:t>
            </a:r>
          </a:p>
          <a:p>
            <a:pPr>
              <a:defRPr sz="2400">
                <a:solidFill>
                  <a:srgbClr val="FF0D1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en-US" sz="4100" dirty="0" smtClean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>
              <a:defRPr sz="2400">
                <a:solidFill>
                  <a:srgbClr val="FF0D1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4100" dirty="0" smtClean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Popcorn Pick Up:				November 10th</a:t>
            </a:r>
            <a:endParaRPr sz="41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  <a:p>
            <a:pPr algn="ctr">
              <a:defRPr sz="4100" b="1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289" y="161372"/>
            <a:ext cx="2653705" cy="137749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Rectangle 5"/>
          <p:cNvSpPr/>
          <p:nvPr/>
        </p:nvSpPr>
        <p:spPr>
          <a:xfrm>
            <a:off x="-9144" y="5662219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1" name="Rectangle 6"/>
          <p:cNvSpPr/>
          <p:nvPr/>
        </p:nvSpPr>
        <p:spPr>
          <a:xfrm>
            <a:off x="2359151" y="5655362"/>
            <a:ext cx="9832849" cy="534925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Title 1"/>
          <p:cNvSpPr txBox="1">
            <a:spLocks noGrp="1"/>
          </p:cNvSpPr>
          <p:nvPr>
            <p:ph type="title"/>
          </p:nvPr>
        </p:nvSpPr>
        <p:spPr>
          <a:xfrm>
            <a:off x="491067" y="2318095"/>
            <a:ext cx="10938933" cy="1609345"/>
          </a:xfrm>
          <a:prstGeom prst="rect">
            <a:avLst/>
          </a:prstGeom>
        </p:spPr>
        <p:txBody>
          <a:bodyPr>
            <a:normAutofit/>
          </a:bodyPr>
          <a:lstStyle>
            <a:lvl1pPr defTabSz="694944">
              <a:defRPr sz="6080"/>
            </a:lvl1pPr>
          </a:lstStyle>
          <a:p>
            <a:pPr algn="ctr"/>
            <a:r>
              <a:rPr lang="en-US" dirty="0" smtClean="0"/>
              <a:t>Does Anyone Want Prizes?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2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3" name="Title 1"/>
          <p:cNvSpPr txBox="1">
            <a:spLocks noGrp="1"/>
          </p:cNvSpPr>
          <p:nvPr>
            <p:ph type="title"/>
          </p:nvPr>
        </p:nvSpPr>
        <p:spPr>
          <a:xfrm>
            <a:off x="-100710" y="733220"/>
            <a:ext cx="12280934" cy="1374980"/>
          </a:xfrm>
          <a:prstGeom prst="rect">
            <a:avLst/>
          </a:prstGeom>
        </p:spPr>
        <p:txBody>
          <a:bodyPr/>
          <a:lstStyle/>
          <a:p>
            <a:pPr algn="ctr">
              <a:defRPr sz="5400"/>
            </a:pPr>
            <a:r>
              <a:rPr lang="en-US" dirty="0" smtClean="0"/>
              <a:t>Traditional Prizes</a:t>
            </a:r>
            <a:endParaRPr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559" y="1905605"/>
            <a:ext cx="6624320" cy="46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130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5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6" name="Title 1"/>
          <p:cNvSpPr txBox="1">
            <a:spLocks noGrp="1"/>
          </p:cNvSpPr>
          <p:nvPr>
            <p:ph type="title"/>
          </p:nvPr>
        </p:nvSpPr>
        <p:spPr>
          <a:xfrm>
            <a:off x="-100710" y="733220"/>
            <a:ext cx="12280934" cy="1609346"/>
          </a:xfrm>
          <a:prstGeom prst="rect">
            <a:avLst/>
          </a:prstGeom>
        </p:spPr>
        <p:txBody>
          <a:bodyPr/>
          <a:lstStyle/>
          <a:p>
            <a:pPr algn="ctr">
              <a:defRPr sz="5400"/>
            </a:pPr>
            <a:r>
              <a:t>For Every </a:t>
            </a:r>
            <a:r>
              <a:rPr b="1"/>
              <a:t>$100 </a:t>
            </a:r>
            <a:r>
              <a:t>In Sales…</a:t>
            </a:r>
          </a:p>
        </p:txBody>
      </p:sp>
      <p:sp>
        <p:nvSpPr>
          <p:cNvPr id="50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71875" y="1982556"/>
            <a:ext cx="10461559" cy="1135151"/>
          </a:xfrm>
          <a:prstGeom prst="rect">
            <a:avLst/>
          </a:prstGeom>
        </p:spPr>
        <p:txBody>
          <a:bodyPr/>
          <a:lstStyle>
            <a:lvl1pPr marL="0" indent="0" algn="ctr" defTabSz="466344">
              <a:spcBef>
                <a:spcPts val="500"/>
              </a:spcBef>
              <a:buSzTx/>
              <a:buNone/>
              <a:defRPr sz="4233" b="1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Earn 1 Ticket in a Drawing for a </a:t>
            </a:r>
            <a:r>
              <a:rPr lang="en-US" dirty="0" smtClean="0"/>
              <a:t>Drone</a:t>
            </a:r>
            <a:r>
              <a:rPr dirty="0" smtClean="0"/>
              <a:t> </a:t>
            </a:r>
            <a:r>
              <a:rPr dirty="0"/>
              <a:t>!!</a:t>
            </a:r>
          </a:p>
        </p:txBody>
      </p:sp>
      <p:sp>
        <p:nvSpPr>
          <p:cNvPr id="508" name="So each Scout that sells the minimum will earn 1 ticket.…"/>
          <p:cNvSpPr txBox="1"/>
          <p:nvPr/>
        </p:nvSpPr>
        <p:spPr>
          <a:xfrm>
            <a:off x="5698751" y="3325276"/>
            <a:ext cx="6317216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0736" indent="-280736">
              <a:lnSpc>
                <a:spcPct val="120000"/>
              </a:lnSpc>
              <a:buSzPct val="100000"/>
              <a:buChar char="•"/>
              <a:defRPr sz="2800"/>
            </a:pPr>
            <a:r>
              <a:rPr dirty="0"/>
              <a:t>So each Scout that sells the minimum will earn 1 ticket. </a:t>
            </a:r>
          </a:p>
          <a:p>
            <a:pPr marL="280736" indent="-280736">
              <a:lnSpc>
                <a:spcPct val="120000"/>
              </a:lnSpc>
              <a:buSzPct val="100000"/>
              <a:buChar char="•"/>
              <a:defRPr sz="2800"/>
            </a:pPr>
            <a:r>
              <a:rPr dirty="0"/>
              <a:t>Sell $300 and receive 3 chances to win!!</a:t>
            </a:r>
          </a:p>
          <a:p>
            <a:pPr marL="280736" indent="-280736">
              <a:lnSpc>
                <a:spcPct val="120000"/>
              </a:lnSpc>
              <a:buSzPct val="100000"/>
              <a:buChar char="•"/>
              <a:defRPr sz="2800"/>
            </a:pPr>
            <a:r>
              <a:rPr dirty="0"/>
              <a:t>Make the Pack Go donations do not qualify</a:t>
            </a:r>
          </a:p>
        </p:txBody>
      </p:sp>
      <p:pic>
        <p:nvPicPr>
          <p:cNvPr id="5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563" y="2852501"/>
            <a:ext cx="3693860" cy="322843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08977" y="6211671"/>
            <a:ext cx="106244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* 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All sales count towards totals for raffle entries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2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3" name="Title 1"/>
          <p:cNvSpPr txBox="1">
            <a:spLocks noGrp="1"/>
          </p:cNvSpPr>
          <p:nvPr>
            <p:ph type="title"/>
          </p:nvPr>
        </p:nvSpPr>
        <p:spPr>
          <a:xfrm>
            <a:off x="-100710" y="733220"/>
            <a:ext cx="12280934" cy="1609346"/>
          </a:xfrm>
          <a:prstGeom prst="rect">
            <a:avLst/>
          </a:prstGeom>
        </p:spPr>
        <p:txBody>
          <a:bodyPr/>
          <a:lstStyle/>
          <a:p>
            <a:pPr algn="ctr">
              <a:defRPr sz="5400"/>
            </a:pPr>
            <a:r>
              <a:t>Sell </a:t>
            </a:r>
            <a:r>
              <a:rPr b="1"/>
              <a:t>$600</a:t>
            </a:r>
          </a:p>
        </p:txBody>
      </p:sp>
      <p:sp>
        <p:nvSpPr>
          <p:cNvPr id="51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08977" y="2032403"/>
            <a:ext cx="10461560" cy="1135150"/>
          </a:xfrm>
          <a:prstGeom prst="rect">
            <a:avLst/>
          </a:prstGeom>
        </p:spPr>
        <p:txBody>
          <a:bodyPr/>
          <a:lstStyle/>
          <a:p>
            <a:pPr marL="0" indent="0" algn="ctr" defTabSz="457200">
              <a:spcBef>
                <a:spcPts val="500"/>
              </a:spcBef>
              <a:buSzTx/>
              <a:buNone/>
              <a:defRPr sz="4150" b="1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Throw a PIE in </a:t>
            </a:r>
            <a:r>
              <a:rPr lang="en-US" dirty="0" smtClean="0"/>
              <a:t>the Popcorn Kernel’s </a:t>
            </a:r>
            <a:r>
              <a:rPr dirty="0" smtClean="0"/>
              <a:t>face</a:t>
            </a:r>
            <a:r>
              <a:rPr dirty="0"/>
              <a:t>!</a:t>
            </a:r>
          </a:p>
          <a:p>
            <a:pPr marL="0" indent="0" algn="ctr" defTabSz="457200">
              <a:spcBef>
                <a:spcPts val="500"/>
              </a:spcBef>
              <a:buSzTx/>
              <a:buNone/>
              <a:defRPr sz="26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smtClean="0"/>
              <a:t>(</a:t>
            </a:r>
            <a:r>
              <a:rPr lang="en-US" dirty="0" smtClean="0"/>
              <a:t>or maybe your Den Leader’s</a:t>
            </a:r>
            <a:r>
              <a:rPr dirty="0" smtClean="0"/>
              <a:t>)</a:t>
            </a:r>
            <a:endParaRPr dirty="0"/>
          </a:p>
        </p:txBody>
      </p:sp>
      <p:pic>
        <p:nvPicPr>
          <p:cNvPr id="51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5469" y="3167553"/>
            <a:ext cx="4019663" cy="2756818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08977" y="6211671"/>
            <a:ext cx="1062445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* 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Sales from Take Orders, Take &amp; Sell, and online count.  </a:t>
            </a:r>
            <a:r>
              <a:rPr lang="en-US" dirty="0" smtClean="0"/>
              <a:t>Credit </a:t>
            </a:r>
            <a:r>
              <a:rPr lang="en-US" dirty="0"/>
              <a:t>for Harvest Fest Show &amp; Sell does not apply. 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Title 1"/>
          <p:cNvSpPr txBox="1">
            <a:spLocks noGrp="1"/>
          </p:cNvSpPr>
          <p:nvPr>
            <p:ph type="title"/>
          </p:nvPr>
        </p:nvSpPr>
        <p:spPr>
          <a:xfrm>
            <a:off x="-44467" y="897354"/>
            <a:ext cx="12280934" cy="1609345"/>
          </a:xfrm>
          <a:prstGeom prst="rect">
            <a:avLst/>
          </a:prstGeom>
        </p:spPr>
        <p:txBody>
          <a:bodyPr/>
          <a:lstStyle/>
          <a:p>
            <a:pPr algn="ctr">
              <a:defRPr sz="7000"/>
            </a:pPr>
            <a:r>
              <a:rPr dirty="0"/>
              <a:t>Sell </a:t>
            </a:r>
            <a:r>
              <a:rPr b="1" dirty="0"/>
              <a:t>$1,000</a:t>
            </a:r>
          </a:p>
        </p:txBody>
      </p:sp>
      <p:sp>
        <p:nvSpPr>
          <p:cNvPr id="52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65220" y="2137359"/>
            <a:ext cx="10461560" cy="26408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521208">
              <a:spcBef>
                <a:spcPts val="500"/>
              </a:spcBef>
              <a:buSzTx/>
              <a:buNone/>
              <a:defRPr sz="5757" b="1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4000" dirty="0"/>
              <a:t>win 2 tickets to a private screening </a:t>
            </a:r>
            <a:r>
              <a:rPr sz="4000" dirty="0" smtClean="0"/>
              <a:t>of </a:t>
            </a:r>
            <a:r>
              <a:rPr lang="en-US" sz="4000" dirty="0" smtClean="0"/>
              <a:t>…</a:t>
            </a:r>
            <a:endParaRPr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150" y="2807647"/>
            <a:ext cx="2952514" cy="3941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9862" y="5906871"/>
            <a:ext cx="335372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* 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All sales count towards totals for raffle entries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2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3" name="Title 1"/>
          <p:cNvSpPr txBox="1">
            <a:spLocks noGrp="1"/>
          </p:cNvSpPr>
          <p:nvPr>
            <p:ph type="title"/>
          </p:nvPr>
        </p:nvSpPr>
        <p:spPr>
          <a:xfrm>
            <a:off x="-100710" y="733220"/>
            <a:ext cx="12280934" cy="1609346"/>
          </a:xfrm>
          <a:prstGeom prst="rect">
            <a:avLst/>
          </a:prstGeom>
        </p:spPr>
        <p:txBody>
          <a:bodyPr/>
          <a:lstStyle/>
          <a:p>
            <a:pPr algn="ctr">
              <a:defRPr sz="5400"/>
            </a:pPr>
            <a:r>
              <a:rPr lang="en-US" dirty="0" smtClean="0"/>
              <a:t>Exceed your $350 Goal</a:t>
            </a:r>
            <a:endParaRPr b="1" dirty="0"/>
          </a:p>
        </p:txBody>
      </p:sp>
      <p:sp>
        <p:nvSpPr>
          <p:cNvPr id="51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08977" y="2032403"/>
            <a:ext cx="10461560" cy="11351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 defTabSz="457200">
              <a:spcBef>
                <a:spcPts val="500"/>
              </a:spcBef>
              <a:buSzTx/>
              <a:buNone/>
              <a:defRPr sz="4150" b="1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 smtClean="0"/>
              <a:t>Earn a credit of 10% of your excess towards your scout activities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380705" y="3247110"/>
            <a:ext cx="8171410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 smtClean="0"/>
              <a:t>Example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/>
              <a:t>A scout sells $500, $150 above their goal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/>
              <a:t>A 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credit of $15 (10% of $150)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can be used for pack expenses such as the winter or spring campout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0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000" b="1" i="0" u="sng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The Fine Print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/>
              <a:t>Sales from Take Orders, Take &amp; Sell, and Online count.  Harvest Fest sales do not</a:t>
            </a:r>
            <a:endParaRPr kumimoji="0" lang="en-US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Credits cannot be used for the fall campout in November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Credits will not be “refunded” if they exceed actual costs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30362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Title 1"/>
          <p:cNvSpPr txBox="1">
            <a:spLocks noGrp="1"/>
          </p:cNvSpPr>
          <p:nvPr>
            <p:ph type="title"/>
          </p:nvPr>
        </p:nvSpPr>
        <p:spPr>
          <a:xfrm>
            <a:off x="-88934" y="705622"/>
            <a:ext cx="12280934" cy="1609345"/>
          </a:xfrm>
          <a:prstGeom prst="rect">
            <a:avLst/>
          </a:prstGeom>
        </p:spPr>
        <p:txBody>
          <a:bodyPr/>
          <a:lstStyle/>
          <a:p>
            <a:pPr algn="ctr">
              <a:defRPr sz="7000"/>
            </a:pPr>
            <a:r>
              <a:rPr lang="en-US" dirty="0" smtClean="0"/>
              <a:t>Bonus Prizes – Take Orders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348" y="1957388"/>
            <a:ext cx="5938520" cy="3858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109" y="6104709"/>
            <a:ext cx="1060703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* These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bonus prizes are for Take Order, Take &amp; Sell and </a:t>
            </a:r>
            <a:r>
              <a:rPr lang="en-US" dirty="0" smtClean="0"/>
              <a:t>Show </a:t>
            </a:r>
            <a:r>
              <a:rPr lang="en-US" dirty="0"/>
              <a:t>&amp; Sell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sales only.  </a:t>
            </a:r>
            <a:r>
              <a:rPr lang="en-US" dirty="0" smtClean="0"/>
              <a:t>Online sales do not count as these prizes are from the NNJ Council.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57943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Title 1"/>
          <p:cNvSpPr txBox="1">
            <a:spLocks noGrp="1"/>
          </p:cNvSpPr>
          <p:nvPr>
            <p:ph type="title"/>
          </p:nvPr>
        </p:nvSpPr>
        <p:spPr>
          <a:xfrm>
            <a:off x="-88934" y="705622"/>
            <a:ext cx="12280934" cy="1609345"/>
          </a:xfrm>
          <a:prstGeom prst="rect">
            <a:avLst/>
          </a:prstGeom>
        </p:spPr>
        <p:txBody>
          <a:bodyPr/>
          <a:lstStyle/>
          <a:p>
            <a:pPr algn="ctr">
              <a:defRPr sz="7000"/>
            </a:pPr>
            <a:r>
              <a:rPr lang="en-US" dirty="0" smtClean="0"/>
              <a:t>Bonus Prizes – Online Sales</a:t>
            </a:r>
            <a:endParaRPr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3034360"/>
            <a:ext cx="11525250" cy="3400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30" y="2122830"/>
            <a:ext cx="20193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5193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5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6" name="Title 1"/>
          <p:cNvSpPr txBox="1">
            <a:spLocks noGrp="1"/>
          </p:cNvSpPr>
          <p:nvPr>
            <p:ph type="title"/>
          </p:nvPr>
        </p:nvSpPr>
        <p:spPr>
          <a:xfrm>
            <a:off x="601495" y="974522"/>
            <a:ext cx="10917406" cy="21344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86968">
              <a:spcBef>
                <a:spcPts val="1100"/>
              </a:spcBef>
              <a:defRPr sz="5238"/>
            </a:pPr>
            <a:r>
              <a:rPr lang="en-US" dirty="0" smtClean="0"/>
              <a:t>Confused?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What counts for what?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38" y="3178865"/>
            <a:ext cx="1011692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922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1"/>
          <p:cNvSpPr txBox="1"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 dirty="0" smtClean="0"/>
              <a:t>Our Goal</a:t>
            </a:r>
            <a:endParaRPr dirty="0"/>
          </a:p>
        </p:txBody>
      </p:sp>
      <p:sp>
        <p:nvSpPr>
          <p:cNvPr id="9" name="Rectangle 8"/>
          <p:cNvSpPr txBox="1"/>
          <p:nvPr/>
        </p:nvSpPr>
        <p:spPr>
          <a:xfrm>
            <a:off x="967746" y="4440602"/>
            <a:ext cx="1016729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smtClean="0"/>
              <a:t>To </a:t>
            </a:r>
            <a:r>
              <a:rPr dirty="0"/>
              <a:t>Pay For A Great Scouting Program !!</a:t>
            </a:r>
          </a:p>
        </p:txBody>
      </p:sp>
      <p:sp>
        <p:nvSpPr>
          <p:cNvPr id="10" name="Rectangle 10"/>
          <p:cNvSpPr txBox="1"/>
          <p:nvPr/>
        </p:nvSpPr>
        <p:spPr>
          <a:xfrm>
            <a:off x="967746" y="2263746"/>
            <a:ext cx="10167294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900" b="1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We Sold $</a:t>
            </a:r>
            <a:r>
              <a:rPr dirty="0" smtClean="0"/>
              <a:t>1</a:t>
            </a:r>
            <a:r>
              <a:rPr lang="en-US" dirty="0" smtClean="0"/>
              <a:t>4</a:t>
            </a:r>
            <a:r>
              <a:rPr dirty="0" smtClean="0"/>
              <a:t>,</a:t>
            </a:r>
            <a:r>
              <a:rPr lang="en-US" dirty="0" smtClean="0"/>
              <a:t>144</a:t>
            </a:r>
            <a:r>
              <a:rPr dirty="0" smtClean="0"/>
              <a:t> </a:t>
            </a:r>
            <a:r>
              <a:rPr dirty="0"/>
              <a:t>Last Year </a:t>
            </a:r>
            <a:r>
              <a:rPr dirty="0" smtClean="0"/>
              <a:t>!</a:t>
            </a:r>
            <a:endParaRPr lang="en-US" dirty="0" smtClean="0"/>
          </a:p>
          <a:p>
            <a:pPr algn="ctr">
              <a:defRPr sz="3900" b="1">
                <a:latin typeface="Calibri Light"/>
                <a:ea typeface="Calibri Light"/>
                <a:cs typeface="Calibri Light"/>
                <a:sym typeface="Calibri Light"/>
              </a:defRPr>
            </a:pPr>
            <a:endParaRPr dirty="0"/>
          </a:p>
          <a:p>
            <a:pPr algn="ctr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b="1" dirty="0" smtClean="0"/>
              <a:t>Our </a:t>
            </a:r>
            <a:r>
              <a:rPr b="1" dirty="0" smtClean="0"/>
              <a:t>Goal</a:t>
            </a:r>
            <a:r>
              <a:rPr lang="en-US" b="1" dirty="0" smtClean="0"/>
              <a:t> for This Year</a:t>
            </a:r>
            <a:r>
              <a:rPr b="1" dirty="0" smtClean="0"/>
              <a:t>: </a:t>
            </a:r>
            <a:r>
              <a:rPr b="1" dirty="0" smtClean="0">
                <a:solidFill>
                  <a:srgbClr val="FF0000"/>
                </a:solidFill>
              </a:rPr>
              <a:t>$</a:t>
            </a:r>
            <a:r>
              <a:rPr lang="en-US" b="1" dirty="0" smtClean="0">
                <a:solidFill>
                  <a:srgbClr val="FF0000"/>
                </a:solidFill>
              </a:rPr>
              <a:t>16,000!!</a:t>
            </a:r>
            <a:endParaRPr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9117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Title 1"/>
          <p:cNvSpPr txBox="1">
            <a:spLocks noGrp="1"/>
          </p:cNvSpPr>
          <p:nvPr>
            <p:ph type="title"/>
          </p:nvPr>
        </p:nvSpPr>
        <p:spPr>
          <a:xfrm>
            <a:off x="-88934" y="705622"/>
            <a:ext cx="12280934" cy="1609345"/>
          </a:xfrm>
          <a:prstGeom prst="rect">
            <a:avLst/>
          </a:prstGeom>
        </p:spPr>
        <p:txBody>
          <a:bodyPr/>
          <a:lstStyle/>
          <a:p>
            <a:pPr algn="ctr">
              <a:defRPr sz="7000"/>
            </a:pPr>
            <a:r>
              <a:rPr lang="en-US" u="sng" dirty="0" smtClean="0"/>
              <a:t>Example</a:t>
            </a:r>
            <a:endParaRPr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206533" y="2437213"/>
            <a:ext cx="9043455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 smtClean="0"/>
              <a:t>Take Order Sales of $400, $100 </a:t>
            </a:r>
            <a:r>
              <a:rPr lang="en-US" sz="2000" b="1" dirty="0"/>
              <a:t>“credit” for Harvest </a:t>
            </a:r>
            <a:r>
              <a:rPr lang="en-US" sz="2000" b="1" dirty="0" smtClean="0"/>
              <a:t>Fest, and </a:t>
            </a:r>
            <a:r>
              <a:rPr lang="en-US" sz="2000" b="1" dirty="0"/>
              <a:t>Online </a:t>
            </a:r>
            <a:r>
              <a:rPr lang="en-US" sz="2000" b="1" dirty="0" smtClean="0"/>
              <a:t>Sales of $200.  Total sales of $700.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Traditional incentive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prize level of $500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Credit of $25 toward pack activity expenses  ($600 Sales - $350 Goal x 10%)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7 entries to the raffle drawing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Pie Face!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2337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Title 1"/>
          <p:cNvSpPr txBox="1">
            <a:spLocks noGrp="1"/>
          </p:cNvSpPr>
          <p:nvPr>
            <p:ph type="title"/>
          </p:nvPr>
        </p:nvSpPr>
        <p:spPr>
          <a:xfrm>
            <a:off x="-88934" y="705622"/>
            <a:ext cx="12280934" cy="1609345"/>
          </a:xfrm>
          <a:prstGeom prst="rect">
            <a:avLst/>
          </a:prstGeom>
        </p:spPr>
        <p:txBody>
          <a:bodyPr/>
          <a:lstStyle/>
          <a:p>
            <a:pPr algn="ctr">
              <a:defRPr sz="7000"/>
            </a:pPr>
            <a:r>
              <a:rPr lang="en-US" u="sng" dirty="0" smtClean="0"/>
              <a:t>Example</a:t>
            </a:r>
            <a:endParaRPr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206533" y="2437213"/>
            <a:ext cx="9043455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 smtClean="0"/>
              <a:t>Take Order Sales of $650, $100 </a:t>
            </a:r>
            <a:r>
              <a:rPr lang="en-US" sz="2000" b="1" dirty="0"/>
              <a:t>“credit” for Harvest </a:t>
            </a:r>
            <a:r>
              <a:rPr lang="en-US" sz="2000" b="1" dirty="0" smtClean="0"/>
              <a:t>Fest, and </a:t>
            </a:r>
            <a:r>
              <a:rPr lang="en-US" sz="2000" b="1" dirty="0"/>
              <a:t>Online </a:t>
            </a:r>
            <a:r>
              <a:rPr lang="en-US" sz="2000" b="1" dirty="0" smtClean="0"/>
              <a:t>Sales of $300.</a:t>
            </a:r>
          </a:p>
          <a:p>
            <a:r>
              <a:rPr lang="en-US" sz="2000" b="1" dirty="0" smtClean="0"/>
              <a:t>Total Sales of $1,050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Traditional incentive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prize level of $750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Credit of $60 toward pack activity expenses  ($950 Sales - $350 Goal x 10%)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10 entries to the raffle drawing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Pie Face!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 Tickets to premiere of Spiderman movie</a:t>
            </a:r>
            <a:endParaRPr kumimoji="0" lang="en-US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$15 Amazon gift card for online sales</a:t>
            </a:r>
            <a:endParaRPr kumimoji="0" lang="en-US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4611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1"/>
          <p:cNvSpPr txBox="1"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 dirty="0" smtClean="0"/>
              <a:t>How Do We Do It?</a:t>
            </a:r>
            <a:endParaRPr dirty="0"/>
          </a:p>
        </p:txBody>
      </p:sp>
      <p:sp>
        <p:nvSpPr>
          <p:cNvPr id="13" name="Rectangle 8"/>
          <p:cNvSpPr txBox="1"/>
          <p:nvPr/>
        </p:nvSpPr>
        <p:spPr>
          <a:xfrm>
            <a:off x="776553" y="4798050"/>
            <a:ext cx="1016729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 </a:t>
            </a:r>
            <a:r>
              <a:rPr b="1" dirty="0">
                <a:solidFill>
                  <a:srgbClr val="B11A0C"/>
                </a:solidFill>
              </a:rPr>
              <a:t>Each Scout’s Sales Goal This Year: </a:t>
            </a:r>
            <a:r>
              <a:rPr b="1" dirty="0" smtClean="0">
                <a:solidFill>
                  <a:srgbClr val="B11A0C"/>
                </a:solidFill>
              </a:rPr>
              <a:t>$</a:t>
            </a:r>
            <a:r>
              <a:rPr lang="en-US" b="1" dirty="0" smtClean="0">
                <a:solidFill>
                  <a:srgbClr val="B11A0C"/>
                </a:solidFill>
              </a:rPr>
              <a:t>350</a:t>
            </a:r>
            <a:endParaRPr b="1" dirty="0">
              <a:solidFill>
                <a:srgbClr val="B11A0C"/>
              </a:solidFill>
            </a:endParaRPr>
          </a:p>
        </p:txBody>
      </p:sp>
      <p:sp>
        <p:nvSpPr>
          <p:cNvPr id="14" name="Rectangle 10"/>
          <p:cNvSpPr txBox="1"/>
          <p:nvPr/>
        </p:nvSpPr>
        <p:spPr>
          <a:xfrm>
            <a:off x="1047404" y="2263746"/>
            <a:ext cx="10087635" cy="1892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900" b="1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 smtClean="0"/>
              <a:t>Show &amp; Sell				$  2,500</a:t>
            </a:r>
          </a:p>
          <a:p>
            <a:pPr>
              <a:defRPr sz="3900" b="1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 smtClean="0"/>
              <a:t>40 Scouts Sell $350 each =   </a:t>
            </a:r>
            <a:r>
              <a:rPr lang="en-US" u="sng" dirty="0" smtClean="0"/>
              <a:t>$14,000</a:t>
            </a:r>
            <a:endParaRPr lang="en-US" u="sng" dirty="0"/>
          </a:p>
          <a:p>
            <a:pPr>
              <a:defRPr sz="3900" b="1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b="1" dirty="0"/>
              <a:t>	 </a:t>
            </a:r>
            <a:r>
              <a:rPr lang="en-US" b="1" dirty="0" smtClean="0"/>
              <a:t>      </a:t>
            </a:r>
            <a:r>
              <a:rPr b="1" dirty="0" smtClean="0"/>
              <a:t> </a:t>
            </a:r>
            <a:r>
              <a:rPr lang="en-US" b="1" dirty="0" smtClean="0"/>
              <a:t>					</a:t>
            </a:r>
            <a:r>
              <a:rPr b="1" smtClean="0"/>
              <a:t>$</a:t>
            </a:r>
            <a:r>
              <a:rPr lang="en-US" b="1" smtClean="0"/>
              <a:t>16,500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2023741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5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6" name="Title 1"/>
          <p:cNvSpPr txBox="1">
            <a:spLocks noGrp="1"/>
          </p:cNvSpPr>
          <p:nvPr>
            <p:ph type="title"/>
          </p:nvPr>
        </p:nvSpPr>
        <p:spPr>
          <a:xfrm>
            <a:off x="601495" y="733220"/>
            <a:ext cx="10058401" cy="1609346"/>
          </a:xfrm>
          <a:prstGeom prst="rect">
            <a:avLst/>
          </a:prstGeom>
        </p:spPr>
        <p:txBody>
          <a:bodyPr/>
          <a:lstStyle>
            <a:lvl1pPr defTabSz="896111">
              <a:defRPr sz="5292"/>
            </a:lvl1pPr>
          </a:lstStyle>
          <a:p>
            <a:r>
              <a:t>$75 Make The Pack Go Donation</a:t>
            </a:r>
          </a:p>
        </p:txBody>
      </p:sp>
      <p:sp>
        <p:nvSpPr>
          <p:cNvPr id="447" name="**If you choose not to sell popcorn you must make a $75 Make the Pack Go Donation to cover your son’s Pack costs.…"/>
          <p:cNvSpPr txBox="1"/>
          <p:nvPr/>
        </p:nvSpPr>
        <p:spPr>
          <a:xfrm>
            <a:off x="1107144" y="2413037"/>
            <a:ext cx="9704258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rPr dirty="0"/>
              <a:t>**If you choose not to sell popcorn you must make a $75 Make the Pack Go Donation to cover your </a:t>
            </a:r>
            <a:r>
              <a:rPr dirty="0" smtClean="0"/>
              <a:t>s</a:t>
            </a:r>
            <a:r>
              <a:rPr lang="en-US" dirty="0" smtClean="0"/>
              <a:t>cout</a:t>
            </a:r>
            <a:r>
              <a:rPr dirty="0" smtClean="0"/>
              <a:t>’s </a:t>
            </a:r>
            <a:r>
              <a:rPr dirty="0"/>
              <a:t>Pack costs.</a:t>
            </a:r>
          </a:p>
          <a:p>
            <a:pPr>
              <a:defRPr sz="2800"/>
            </a:pPr>
            <a:endParaRPr dirty="0"/>
          </a:p>
          <a:p>
            <a:pPr>
              <a:defRPr sz="2800"/>
            </a:pPr>
            <a:r>
              <a:rPr dirty="0"/>
              <a:t>**Or, say you only sell $100 worth of popcorn, you must make up the difference with a donation</a:t>
            </a:r>
            <a:r>
              <a:rPr dirty="0" smtClean="0"/>
              <a:t>.</a:t>
            </a:r>
            <a:r>
              <a:rPr lang="en-US" dirty="0" smtClean="0"/>
              <a:t> </a:t>
            </a:r>
            <a:endParaRPr dirty="0"/>
          </a:p>
          <a:p>
            <a:pPr>
              <a:defRPr sz="2800"/>
            </a:pPr>
            <a:endParaRPr dirty="0"/>
          </a:p>
          <a:p>
            <a:pPr>
              <a:defRPr sz="2800"/>
            </a:pPr>
            <a:r>
              <a:rPr dirty="0"/>
              <a:t>For example - sell $100 @ 37% commission = $37</a:t>
            </a:r>
          </a:p>
          <a:p>
            <a:pPr>
              <a:defRPr sz="2800"/>
            </a:pPr>
            <a:r>
              <a:rPr dirty="0"/>
              <a:t>you add $38 to make up the difference to $75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itle 1"/>
          <p:cNvSpPr txBox="1"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  <a:prstGeom prst="rect">
            <a:avLst/>
          </a:prstGeom>
        </p:spPr>
        <p:txBody>
          <a:bodyPr/>
          <a:lstStyle/>
          <a:p>
            <a:pPr defTabSz="868680">
              <a:defRPr sz="475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Online Sales</a:t>
            </a:r>
            <a:br/>
            <a:r>
              <a:rPr sz="3420" i="1"/>
              <a:t>Raise More Money In Less Time with Less Effort</a:t>
            </a:r>
          </a:p>
        </p:txBody>
      </p:sp>
      <p:sp>
        <p:nvSpPr>
          <p:cNvPr id="45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60399" y="1882777"/>
            <a:ext cx="6187847" cy="46701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 sz="3200" b="1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Makes Selling Easy as 1, 2, 3!</a:t>
            </a:r>
          </a:p>
          <a:p>
            <a:pPr marL="0" indent="0">
              <a:buSzTx/>
              <a:buFont typeface="Wingdings"/>
              <a:buNone/>
              <a:defRPr sz="3200" b="1"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  <a:p>
            <a:pPr marL="914377" lvl="1" indent="-457189">
              <a:spcBef>
                <a:spcPts val="700"/>
              </a:spcBef>
              <a:buClr>
                <a:srgbClr val="0070C0"/>
              </a:buClr>
              <a:buAutoNum type="arabicPeriod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Register your account</a:t>
            </a:r>
            <a:endParaRPr sz="3400" dirty="0"/>
          </a:p>
          <a:p>
            <a:pPr marL="914377" lvl="1" indent="-457189">
              <a:spcBef>
                <a:spcPts val="700"/>
              </a:spcBef>
              <a:buClr>
                <a:srgbClr val="0070C0"/>
              </a:buClr>
              <a:buAutoNum type="arabicPeriod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Personalize your selling webpage</a:t>
            </a:r>
          </a:p>
          <a:p>
            <a:pPr marL="1005814" lvl="1" indent="-457189">
              <a:spcBef>
                <a:spcPts val="700"/>
              </a:spcBef>
              <a:buClr>
                <a:srgbClr val="0070C0"/>
              </a:buClr>
              <a:buAutoNum type="arabicPeriod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Share with family &amp; friends via email, text message, Facebook, Twitter &amp; more</a:t>
            </a:r>
          </a:p>
        </p:txBody>
      </p:sp>
      <p:sp>
        <p:nvSpPr>
          <p:cNvPr id="451" name="Straight Connector 3"/>
          <p:cNvSpPr/>
          <p:nvPr/>
        </p:nvSpPr>
        <p:spPr>
          <a:xfrm>
            <a:off x="838201" y="1690688"/>
            <a:ext cx="10431483" cy="1"/>
          </a:xfrm>
          <a:prstGeom prst="line">
            <a:avLst/>
          </a:prstGeom>
          <a:ln w="1000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8485" y="1706567"/>
            <a:ext cx="3923916" cy="392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7309" y="5358067"/>
            <a:ext cx="597186" cy="562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b="8"/>
          <a:stretch>
            <a:fillRect/>
          </a:stretch>
        </p:blipFill>
        <p:spPr>
          <a:xfrm>
            <a:off x="8026400" y="2344152"/>
            <a:ext cx="3167032" cy="1914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76" y="0"/>
                </a:moveTo>
                <a:cubicBezTo>
                  <a:pt x="974" y="0"/>
                  <a:pt x="0" y="1611"/>
                  <a:pt x="0" y="3599"/>
                </a:cubicBezTo>
                <a:lnTo>
                  <a:pt x="0" y="18001"/>
                </a:lnTo>
                <a:cubicBezTo>
                  <a:pt x="0" y="19989"/>
                  <a:pt x="974" y="21600"/>
                  <a:pt x="2176" y="21600"/>
                </a:cubicBezTo>
                <a:lnTo>
                  <a:pt x="19424" y="21600"/>
                </a:lnTo>
                <a:cubicBezTo>
                  <a:pt x="20626" y="21600"/>
                  <a:pt x="21600" y="19989"/>
                  <a:pt x="21600" y="18001"/>
                </a:cubicBezTo>
                <a:lnTo>
                  <a:pt x="21600" y="3599"/>
                </a:lnTo>
                <a:cubicBezTo>
                  <a:pt x="21600" y="1611"/>
                  <a:pt x="20626" y="0"/>
                  <a:pt x="19424" y="0"/>
                </a:cubicBezTo>
                <a:lnTo>
                  <a:pt x="217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5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70869" y="5393609"/>
            <a:ext cx="658200" cy="526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53600" y="5372134"/>
            <a:ext cx="548456" cy="54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icture 5" descr="Picture 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01415" y="1882777"/>
            <a:ext cx="1272032" cy="127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icture 14" descr="Picture 1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92108" y="5393611"/>
            <a:ext cx="526980" cy="526980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*The average online sale in 2016 was $62 vs. $18 selling  Face-to-face!"/>
          <p:cNvSpPr txBox="1"/>
          <p:nvPr/>
        </p:nvSpPr>
        <p:spPr>
          <a:xfrm>
            <a:off x="1119077" y="6269340"/>
            <a:ext cx="10258646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 b="1">
                <a:solidFill>
                  <a:srgbClr val="FF0000"/>
                </a:solidFill>
              </a:defRPr>
            </a:lvl1pPr>
          </a:lstStyle>
          <a:p>
            <a:r>
              <a:t>*The average online sale in 2016 was $62 vs. $18 selling  Face-to-face!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254127">
            <a:off x="10768329" y="4889767"/>
            <a:ext cx="1094650" cy="1372050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464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597680">
            <a:off x="407925" y="4993775"/>
            <a:ext cx="1128771" cy="1414817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OUR SHOW &amp; SELL - PLEASE HELP!!"/>
          <p:cNvSpPr txBox="1"/>
          <p:nvPr/>
        </p:nvSpPr>
        <p:spPr>
          <a:xfrm>
            <a:off x="2060730" y="570229"/>
            <a:ext cx="7966708" cy="485141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satOff val="-18194"/>
                <a:lumOff val="-11215"/>
              </a:schemeClr>
            </a:solidFill>
            <a:miter/>
          </a:ln>
          <a:effectLst>
            <a:outerShdw blurRad="190500" dist="8455" dir="5400000" rotWithShape="0">
              <a:srgbClr val="000000">
                <a:alpha val="7684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t>OUR SHOW &amp; SELL - PLEASE HELP!!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228" y="1122695"/>
            <a:ext cx="8299237" cy="55932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1"/>
          <p:cNvSpPr txBox="1"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 dirty="0" smtClean="0"/>
              <a:t>Take &amp; Sell – New for 2018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16863" y="2019992"/>
            <a:ext cx="10871201" cy="4114801"/>
          </a:xfrm>
        </p:spPr>
        <p:txBody>
          <a:bodyPr>
            <a:normAutofit/>
          </a:bodyPr>
          <a:lstStyle/>
          <a:p>
            <a:pPr marL="217170" indent="-217170" defTabSz="868680">
              <a:lnSpc>
                <a:spcPct val="90000"/>
              </a:lnSpc>
              <a:buClrTx/>
              <a:buSzPct val="100000"/>
              <a:buFont typeface="Arial"/>
              <a:buChar char="•"/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2375" dirty="0">
                <a:latin typeface="Calibri Light"/>
                <a:ea typeface="Calibri Light"/>
                <a:cs typeface="Calibri Light"/>
                <a:sym typeface="Calibri"/>
              </a:rPr>
              <a:t>Sell door to door and deliver product at the same time</a:t>
            </a:r>
          </a:p>
          <a:p>
            <a:pPr marL="217170" indent="-217170" defTabSz="868680">
              <a:lnSpc>
                <a:spcPct val="90000"/>
              </a:lnSpc>
              <a:buClrTx/>
              <a:buSzPct val="100000"/>
              <a:buFont typeface="Arial"/>
              <a:buChar char="•"/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2375" dirty="0">
                <a:latin typeface="Calibri Light"/>
                <a:ea typeface="Calibri Light"/>
                <a:cs typeface="Calibri Light"/>
                <a:sym typeface="Calibri"/>
              </a:rPr>
              <a:t>This is an experiment for 2018 and will be limited to 10-15 scouts</a:t>
            </a:r>
          </a:p>
          <a:p>
            <a:pPr marL="621169" lvl="2" indent="-217170" defTabSz="868680">
              <a:lnSpc>
                <a:spcPct val="90000"/>
              </a:lnSpc>
              <a:buClrTx/>
              <a:buSzPct val="100000"/>
              <a:buFont typeface="Arial"/>
              <a:buChar char="•"/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2375" dirty="0">
                <a:latin typeface="Calibri Light"/>
                <a:ea typeface="Calibri Light"/>
                <a:cs typeface="Calibri Light"/>
                <a:sym typeface="Calibri"/>
              </a:rPr>
              <a:t>Email Adam Leone at </a:t>
            </a:r>
            <a:r>
              <a:rPr lang="en-US" sz="2375" dirty="0">
                <a:latin typeface="Calibri Light"/>
                <a:ea typeface="Calibri Light"/>
                <a:cs typeface="Calibri Light"/>
                <a:sym typeface="Calibri"/>
                <a:hlinkClick r:id="rId3"/>
              </a:rPr>
              <a:t>ajleone@gmail.com</a:t>
            </a:r>
            <a:r>
              <a:rPr lang="en-US" sz="2375" dirty="0">
                <a:latin typeface="Calibri Light"/>
                <a:ea typeface="Calibri Light"/>
                <a:cs typeface="Calibri Light"/>
                <a:sym typeface="Calibri"/>
              </a:rPr>
              <a:t> if </a:t>
            </a:r>
            <a:r>
              <a:rPr lang="en-US" sz="2375" dirty="0" smtClean="0">
                <a:latin typeface="Calibri Light"/>
                <a:ea typeface="Calibri Light"/>
                <a:cs typeface="Calibri Light"/>
                <a:sym typeface="Calibri"/>
              </a:rPr>
              <a:t>interested</a:t>
            </a:r>
          </a:p>
          <a:p>
            <a:pPr marL="621169" lvl="2" indent="-217170" defTabSz="868680">
              <a:lnSpc>
                <a:spcPct val="90000"/>
              </a:lnSpc>
              <a:buClrTx/>
              <a:buSzPct val="100000"/>
              <a:buFont typeface="Arial"/>
              <a:buChar char="•"/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endParaRPr lang="en-US" sz="2375" dirty="0" smtClean="0">
              <a:latin typeface="Calibri Light"/>
              <a:ea typeface="Calibri Light"/>
              <a:cs typeface="Calibri Light"/>
              <a:sym typeface="Calibri"/>
            </a:endParaRPr>
          </a:p>
          <a:p>
            <a:pPr marL="217170" lvl="1" indent="-217170" defTabSz="868680">
              <a:lnSpc>
                <a:spcPct val="90000"/>
              </a:lnSpc>
              <a:buClrTx/>
              <a:buSzPct val="100000"/>
              <a:buFont typeface="Arial"/>
              <a:buChar char="•"/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2800" b="1" dirty="0" smtClean="0">
                <a:latin typeface="Calibri Light"/>
                <a:ea typeface="Calibri Light"/>
                <a:cs typeface="Calibri Light"/>
                <a:sym typeface="Calibri"/>
              </a:rPr>
              <a:t>This will require organization and communication.  </a:t>
            </a:r>
          </a:p>
          <a:p>
            <a:pPr marL="621169" lvl="2" indent="-217170" defTabSz="868680">
              <a:lnSpc>
                <a:spcPct val="90000"/>
              </a:lnSpc>
              <a:buClrTx/>
              <a:buSzPct val="100000"/>
              <a:buFont typeface="Arial"/>
              <a:buChar char="•"/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sz="2800" b="1" dirty="0" smtClean="0">
                <a:latin typeface="Calibri Light"/>
                <a:ea typeface="Calibri Light"/>
                <a:cs typeface="Calibri Light"/>
                <a:sym typeface="Calibri"/>
              </a:rPr>
              <a:t>Hopefully it increases sales!</a:t>
            </a:r>
            <a:endParaRPr lang="en-US" sz="2800" b="1" dirty="0">
              <a:latin typeface="Calibri Light"/>
              <a:ea typeface="Calibri Light"/>
              <a:cs typeface="Calibri Ligh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9645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Rectangle 3"/>
          <p:cNvSpPr/>
          <p:nvPr/>
        </p:nvSpPr>
        <p:spPr>
          <a:xfrm>
            <a:off x="-9144" y="376550"/>
            <a:ext cx="2249424" cy="534925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1" name="Rectangle 4"/>
          <p:cNvSpPr/>
          <p:nvPr/>
        </p:nvSpPr>
        <p:spPr>
          <a:xfrm>
            <a:off x="2359151" y="369693"/>
            <a:ext cx="9832849" cy="53492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2" name="Title 1"/>
          <p:cNvSpPr txBox="1">
            <a:spLocks noGrp="1"/>
          </p:cNvSpPr>
          <p:nvPr>
            <p:ph type="title"/>
          </p:nvPr>
        </p:nvSpPr>
        <p:spPr>
          <a:xfrm>
            <a:off x="601495" y="629311"/>
            <a:ext cx="10058401" cy="1609345"/>
          </a:xfrm>
          <a:prstGeom prst="rect">
            <a:avLst/>
          </a:prstGeom>
        </p:spPr>
        <p:txBody>
          <a:bodyPr/>
          <a:lstStyle/>
          <a:p>
            <a:r>
              <a:rPr dirty="0"/>
              <a:t>How to Speak with Customers</a:t>
            </a:r>
          </a:p>
        </p:txBody>
      </p:sp>
      <p:sp>
        <p:nvSpPr>
          <p:cNvPr id="47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1494" y="1732381"/>
            <a:ext cx="10876131" cy="4361689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Hi, my name is _______________ (say first name only).</a:t>
            </a:r>
          </a:p>
          <a:p>
            <a:pPr marL="217170" indent="-217170" defTabSz="868680">
              <a:spcBef>
                <a:spcPts val="900"/>
              </a:spcBef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I’m a Scout with </a:t>
            </a:r>
            <a:r>
              <a:rPr b="1" dirty="0"/>
              <a:t>Pack 140</a:t>
            </a:r>
            <a:r>
              <a:rPr dirty="0"/>
              <a:t> here in </a:t>
            </a:r>
            <a:r>
              <a:rPr b="1" dirty="0"/>
              <a:t>Ringwood</a:t>
            </a:r>
            <a:r>
              <a:rPr dirty="0"/>
              <a:t>.</a:t>
            </a:r>
          </a:p>
          <a:p>
            <a:pPr marL="217170" indent="-217170" defTabSz="868680">
              <a:spcBef>
                <a:spcPts val="900"/>
              </a:spcBef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I am trying to earn my way to </a:t>
            </a:r>
            <a:r>
              <a:rPr b="1" dirty="0"/>
              <a:t>Camp Lewis</a:t>
            </a:r>
            <a:r>
              <a:rPr dirty="0"/>
              <a:t> and support our programs.</a:t>
            </a:r>
          </a:p>
          <a:p>
            <a:pPr marL="217170" indent="-217170" defTabSz="868680">
              <a:spcBef>
                <a:spcPts val="900"/>
              </a:spcBef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I have many DELICIOUS flavors of popcorn, and ____ is my favorite because ______!</a:t>
            </a:r>
          </a:p>
          <a:p>
            <a:pPr marL="0" indent="0" algn="ctr" defTabSz="868680">
              <a:spcBef>
                <a:spcPts val="900"/>
              </a:spcBef>
              <a:buSzTx/>
              <a:buNone/>
              <a:defRPr sz="2375" i="1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(Hand the customer the order form and a pen, and point out your favorite flavor.  Consider recommending a $20 or more item.)</a:t>
            </a:r>
          </a:p>
          <a:p>
            <a:pPr marL="217170" indent="-217170" defTabSz="868680">
              <a:spcBef>
                <a:spcPts val="900"/>
              </a:spcBef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Can I count on your support to help fund my adventures?</a:t>
            </a:r>
          </a:p>
          <a:p>
            <a:pPr marL="217170" indent="-217170" defTabSz="868680">
              <a:spcBef>
                <a:spcPts val="900"/>
              </a:spcBef>
              <a:defRPr sz="570">
                <a:latin typeface="Calibri Light"/>
                <a:ea typeface="Calibri Light"/>
                <a:cs typeface="Calibri Light"/>
                <a:sym typeface="Calibri Light"/>
              </a:defRPr>
            </a:pPr>
            <a:endParaRPr dirty="0"/>
          </a:p>
          <a:p>
            <a:pPr marL="0" indent="0" algn="ctr" defTabSz="868680">
              <a:spcBef>
                <a:spcPts val="900"/>
              </a:spcBef>
              <a:buSzTx/>
              <a:buNone/>
              <a:defRPr sz="2375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Practice, practice, practice!</a:t>
            </a:r>
          </a:p>
          <a:p>
            <a:pPr marL="0" indent="0" algn="ctr" defTabSz="868680">
              <a:spcBef>
                <a:spcPts val="900"/>
              </a:spcBef>
              <a:buSzTx/>
              <a:buNone/>
              <a:defRPr sz="2375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The most successful sellers can recite this in their sleep.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289" y="161372"/>
            <a:ext cx="2653705" cy="1377496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Title 1"/>
          <p:cNvSpPr txBox="1">
            <a:spLocks noGrp="1"/>
          </p:cNvSpPr>
          <p:nvPr>
            <p:ph type="title"/>
          </p:nvPr>
        </p:nvSpPr>
        <p:spPr>
          <a:xfrm>
            <a:off x="-1" y="797488"/>
            <a:ext cx="12136009" cy="3156425"/>
          </a:xfrm>
          <a:prstGeom prst="rect">
            <a:avLst/>
          </a:prstGeom>
        </p:spPr>
        <p:txBody>
          <a:bodyPr/>
          <a:lstStyle/>
          <a:p>
            <a:pPr algn="ctr">
              <a:defRPr sz="3800" b="1"/>
            </a:pPr>
            <a:r>
              <a:rPr dirty="0"/>
              <a:t>Please Fill Out Your Order Form Correctly !!</a:t>
            </a:r>
          </a:p>
          <a:p>
            <a:pPr algn="ctr">
              <a:defRPr sz="3800" b="1"/>
            </a:pPr>
            <a:endParaRPr dirty="0"/>
          </a:p>
        </p:txBody>
      </p:sp>
      <p:pic>
        <p:nvPicPr>
          <p:cNvPr id="482" name="orderform.jpg" descr="orderfor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127" y="2375701"/>
            <a:ext cx="3638244" cy="282490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Write Legible…"/>
          <p:cNvSpPr txBox="1"/>
          <p:nvPr/>
        </p:nvSpPr>
        <p:spPr>
          <a:xfrm>
            <a:off x="4960085" y="2777233"/>
            <a:ext cx="7038783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Write </a:t>
            </a:r>
            <a:r>
              <a:rPr dirty="0" smtClean="0"/>
              <a:t>Legibl</a:t>
            </a:r>
            <a:r>
              <a:rPr lang="en-US" dirty="0" smtClean="0"/>
              <a:t>y</a:t>
            </a:r>
            <a:endParaRPr dirty="0"/>
          </a:p>
          <a:p>
            <a:pPr marL="180473" indent="-180473">
              <a:buSzPct val="100000"/>
              <a:buChar char="•"/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Put Your Name on Order Form</a:t>
            </a:r>
          </a:p>
          <a:p>
            <a:pPr marL="180473" indent="-180473">
              <a:buSzPct val="100000"/>
              <a:buChar char="•"/>
              <a:defRPr sz="32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Add Up The Total</a:t>
            </a:r>
          </a:p>
          <a:p>
            <a:pPr marL="180473" indent="-180473">
              <a:buSzPct val="100000"/>
              <a:buChar char="•"/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Choose Your Prize</a:t>
            </a:r>
          </a:p>
        </p:txBody>
      </p:sp>
      <p:sp>
        <p:nvSpPr>
          <p:cNvPr id="484" name="Make checks payable to:…"/>
          <p:cNvSpPr txBox="1"/>
          <p:nvPr/>
        </p:nvSpPr>
        <p:spPr>
          <a:xfrm>
            <a:off x="0" y="5029938"/>
            <a:ext cx="12136009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ts val="6300"/>
              </a:lnSpc>
              <a:defRPr sz="21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Make checks payable to: </a:t>
            </a:r>
          </a:p>
          <a:p>
            <a:pPr algn="ctr" defTabSz="457200">
              <a:lnSpc>
                <a:spcPts val="7400"/>
              </a:lnSpc>
              <a:defRPr sz="30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The Community Church of Ringwood Pack 140</a:t>
            </a:r>
            <a:endParaRPr b="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855</Words>
  <Application>Microsoft Office PowerPoint</Application>
  <PresentationFormat>Widescreen</PresentationFormat>
  <Paragraphs>110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Helvetica</vt:lpstr>
      <vt:lpstr>Tw Cen MT</vt:lpstr>
      <vt:lpstr>Wingdings</vt:lpstr>
      <vt:lpstr>Office Theme</vt:lpstr>
      <vt:lpstr>PowerPoint Presentation</vt:lpstr>
      <vt:lpstr>Our Goal</vt:lpstr>
      <vt:lpstr>How Do We Do It?</vt:lpstr>
      <vt:lpstr>$75 Make The Pack Go Donation</vt:lpstr>
      <vt:lpstr>Online Sales Raise More Money In Less Time with Less Effort</vt:lpstr>
      <vt:lpstr>PowerPoint Presentation</vt:lpstr>
      <vt:lpstr>Take &amp; Sell – New for 2018</vt:lpstr>
      <vt:lpstr>How to Speak with Customers</vt:lpstr>
      <vt:lpstr>Please Fill Out Your Order Form Correctly !! </vt:lpstr>
      <vt:lpstr>Key Dates </vt:lpstr>
      <vt:lpstr>Does Anyone Want Prizes?</vt:lpstr>
      <vt:lpstr>Traditional Prizes</vt:lpstr>
      <vt:lpstr>For Every $100 In Sales…</vt:lpstr>
      <vt:lpstr>Sell $600</vt:lpstr>
      <vt:lpstr>Sell $1,000</vt:lpstr>
      <vt:lpstr>Exceed your $350 Goal</vt:lpstr>
      <vt:lpstr>Bonus Prizes – Take Orders</vt:lpstr>
      <vt:lpstr>Bonus Prizes – Online Sales</vt:lpstr>
      <vt:lpstr>Confused?  What counts for what?</vt:lpstr>
      <vt:lpstr>Example</vt:lpstr>
      <vt:lpstr>Example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Leone</dc:creator>
  <cp:lastModifiedBy>Adam Leone</cp:lastModifiedBy>
  <cp:revision>20</cp:revision>
  <dcterms:modified xsi:type="dcterms:W3CDTF">2018-09-24T01:52:15Z</dcterms:modified>
</cp:coreProperties>
</file>